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7" r:id="rId5"/>
    <p:sldId id="263" r:id="rId6"/>
    <p:sldId id="264" r:id="rId7"/>
    <p:sldId id="262" r:id="rId8"/>
    <p:sldId id="266" r:id="rId9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8C3"/>
    <a:srgbClr val="645C5C"/>
    <a:srgbClr val="898383"/>
    <a:srgbClr val="9A7E8E"/>
    <a:srgbClr val="C36F4D"/>
    <a:srgbClr val="D0BC44"/>
    <a:srgbClr val="93D050"/>
    <a:srgbClr val="AEED8B"/>
    <a:srgbClr val="ED8BDF"/>
    <a:srgbClr val="4DA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072B76A-A10B-448C-A3B4-D279AD3BB911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2B60F8A-6776-4605-9A4C-5B67AADB9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97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24AA879-AAF2-46D2-A2FA-E40EC6D7DEA0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31606A-3CC4-4A99-9E6D-36A36BAD8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591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606A-3CC4-4A99-9E6D-36A36BAD84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82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606A-3CC4-4A99-9E6D-36A36BAD840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9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4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72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26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69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77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2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65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4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6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37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11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96674-77B0-4C20-95A4-080460172C5D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2E69-2DDB-42C3-AF2E-B8D8D6831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8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2718000"/>
            <a:ext cx="12034800" cy="3982162"/>
          </a:xfrm>
          <a:prstGeom prst="rect">
            <a:avLst/>
          </a:prstGeom>
          <a:effectLst>
            <a:outerShdw blurRad="292100" dist="139700" dir="16200000" rotWithShape="0">
              <a:schemeClr val="tx2">
                <a:lumMod val="40000"/>
                <a:lumOff val="60000"/>
                <a:alpha val="65000"/>
              </a:scheme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202754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“Bringing </a:t>
            </a:r>
            <a:r>
              <a:rPr lang="en-GB" sz="2800" i="1" dirty="0">
                <a:solidFill>
                  <a:srgbClr val="645C5C"/>
                </a:solidFill>
                <a:latin typeface="Goudy Old Style" panose="02020502050305020303" pitchFamily="18" charset="0"/>
              </a:rPr>
              <a:t>out the quintessence of our </a:t>
            </a:r>
            <a:r>
              <a:rPr lang="en-GB" sz="2800" i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terroirs”</a:t>
            </a:r>
            <a:endParaRPr lang="en-GB" sz="2800" i="1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" y="0"/>
            <a:ext cx="12191999" cy="1810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09" y="93528"/>
            <a:ext cx="5832782" cy="1508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5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0" y="3"/>
            <a:ext cx="12192000" cy="8938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588" algn="ctr" defTabSz="417513">
              <a:tabLst>
                <a:tab pos="1346200" algn="l"/>
              </a:tabLst>
            </a:pPr>
            <a:r>
              <a:rPr lang="fr-FR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Location</a:t>
            </a:r>
            <a:endParaRPr lang="fr-FR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33" y="917292"/>
            <a:ext cx="3977066" cy="1577170"/>
          </a:xfrm>
        </p:spPr>
      </p:pic>
      <p:sp>
        <p:nvSpPr>
          <p:cNvPr id="13" name="ZoneTexte 12"/>
          <p:cNvSpPr txBox="1"/>
          <p:nvPr/>
        </p:nvSpPr>
        <p:spPr>
          <a:xfrm>
            <a:off x="1989335" y="4745952"/>
            <a:ext cx="192833" cy="37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sym typeface="Wingdings" panose="05000000000000000000" pitchFamily="2" charset="2"/>
              </a:rPr>
              <a:t>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97581" y="4702464"/>
            <a:ext cx="2355531" cy="23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0000FF"/>
                </a:solidFill>
                <a:latin typeface="Goudy Old Style" panose="02020502050305020303" pitchFamily="18" charset="0"/>
              </a:rPr>
              <a:t>Saint Fiacre sur Maine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6673" y="2514601"/>
            <a:ext cx="8591552" cy="4253182"/>
            <a:chOff x="428623" y="2514601"/>
            <a:chExt cx="8591552" cy="425318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23" y="2514601"/>
              <a:ext cx="8591552" cy="4253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Connecteur droit avec flèche 10"/>
            <p:cNvCxnSpPr/>
            <p:nvPr/>
          </p:nvCxnSpPr>
          <p:spPr>
            <a:xfrm flipH="1" flipV="1">
              <a:off x="2525069" y="4981898"/>
              <a:ext cx="1603768" cy="99081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3345075" y="5982237"/>
              <a:ext cx="2750400" cy="37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645C5C"/>
                  </a:solidFill>
                  <a:latin typeface="Goudy Old Style" panose="02020502050305020303" pitchFamily="18" charset="0"/>
                </a:rPr>
                <a:t>Domaine Martin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1714500" y="4241512"/>
              <a:ext cx="1439334" cy="10455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986487" y="4779819"/>
            <a:ext cx="2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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724900" y="2433600"/>
            <a:ext cx="3467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At the confluence of the rivers Sèvre and Maine, in the Loire Valley, </a:t>
            </a:r>
          </a:p>
          <a:p>
            <a:r>
              <a:rPr lang="en-GB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</a:t>
            </a:r>
            <a:r>
              <a:rPr lang="en-GB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 35 ha vineyard Domaine Martin</a:t>
            </a:r>
            <a:r>
              <a:rPr lang="en-GB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 is rooted in the heart of the </a:t>
            </a:r>
          </a:p>
          <a:p>
            <a:r>
              <a:rPr lang="en-GB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Muscadet Sèvre et Maine AOC</a:t>
            </a:r>
            <a:r>
              <a:rPr lang="en-GB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</a:t>
            </a:r>
            <a:endParaRPr lang="en-GB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36000"/>
            <a:ext cx="3150000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" y="-3169"/>
            <a:ext cx="12192000" cy="89280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History</a:t>
            </a:r>
            <a:endParaRPr lang="en-GB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86" y="1473021"/>
            <a:ext cx="9547096" cy="1654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Nowadays, the Domaine is run by </a:t>
            </a:r>
            <a:r>
              <a:rPr lang="en-GB" sz="18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Dominique Martin</a:t>
            </a: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, the 4</a:t>
            </a:r>
            <a:r>
              <a:rPr lang="en-GB" sz="1800" baseline="300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</a:t>
            </a: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 generation of winegrowers.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Like his elders, he uses the latest techniques along with traditional know-how, from vine growing to bottling his main AOC : </a:t>
            </a:r>
            <a:r>
              <a:rPr lang="en-GB" sz="18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Muscadet Sèvre et Maine</a:t>
            </a: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Sales have been growing in France and internationally since 1952, mainly to </a:t>
            </a:r>
            <a:r>
              <a:rPr lang="en-GB" sz="18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professional customers</a:t>
            </a: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0" y="4196744"/>
            <a:ext cx="12192000" cy="239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latin typeface="Goudy Old Style" panose="02020502050305020303" pitchFamily="18" charset="0"/>
              </a:rPr>
              <a:t> </a:t>
            </a:r>
          </a:p>
          <a:p>
            <a:pPr marL="0" indent="0">
              <a:buNone/>
            </a:pPr>
            <a:endParaRPr lang="fr-FR" sz="1800" dirty="0">
              <a:latin typeface="Goudy Old Style" panose="020205020503050203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49287" y="4443615"/>
            <a:ext cx="608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645C5C"/>
                </a:solidFill>
                <a:latin typeface="Goudy Old Style" panose="02020502050305020303" pitchFamily="18" charset="0"/>
              </a:rPr>
              <a:t>1901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332916" y="4483486"/>
            <a:ext cx="652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645C5C"/>
                </a:solidFill>
                <a:latin typeface="Goudy Old Style" panose="02020502050305020303" pitchFamily="18" charset="0"/>
              </a:rPr>
              <a:t>1</a:t>
            </a:r>
            <a:r>
              <a:rPr lang="fr-FR" sz="12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945</a:t>
            </a:r>
            <a:endParaRPr lang="fr-FR" sz="1200" b="1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822607" y="4440766"/>
            <a:ext cx="6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645C5C"/>
                </a:solidFill>
                <a:latin typeface="Goudy Old Style" panose="02020502050305020303" pitchFamily="18" charset="0"/>
              </a:rPr>
              <a:t>1952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218576" y="4439340"/>
            <a:ext cx="722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645C5C"/>
                </a:solidFill>
                <a:latin typeface="Goudy Old Style" panose="02020502050305020303" pitchFamily="18" charset="0"/>
              </a:rPr>
              <a:t>1978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0333803" y="4429028"/>
            <a:ext cx="104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Since 1999 ...</a:t>
            </a:r>
            <a:endParaRPr lang="en-GB" sz="1200" b="1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2216" y="4880204"/>
            <a:ext cx="1733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Léon Bernard buys the « maison de la Garnière », current premises of the Domaine Martin.</a:t>
            </a:r>
          </a:p>
          <a:p>
            <a:pPr algn="just"/>
            <a:endParaRPr lang="en-GB" sz="12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32178" y="4880969"/>
            <a:ext cx="172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Léon Bernard’s daughter, Marie, marries Emile Martin.</a:t>
            </a:r>
            <a:endParaRPr lang="en-GB" sz="12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519212" y="3972117"/>
            <a:ext cx="1306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1</a:t>
            </a:r>
            <a:r>
              <a:rPr lang="en-GB" sz="1200" baseline="300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st</a:t>
            </a:r>
            <a:r>
              <a:rPr lang="en-GB" sz="12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 bottling by Emile Martin</a:t>
            </a:r>
            <a:r>
              <a:rPr lang="fr-FR" sz="12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</a:t>
            </a:r>
            <a:endParaRPr lang="fr-FR" sz="12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516631" y="4871999"/>
            <a:ext cx="194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Emile Martin’s son, Bernard,  takes over the Domaine.</a:t>
            </a:r>
            <a:endParaRPr lang="en-GB" sz="12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9952570" y="4874596"/>
            <a:ext cx="18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Bernard’s son, Dominique, runs the Domaine.</a:t>
            </a:r>
            <a:endParaRPr lang="en-GB" sz="12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" b="9015"/>
          <a:stretch/>
        </p:blipFill>
        <p:spPr>
          <a:xfrm>
            <a:off x="10119600" y="1785600"/>
            <a:ext cx="1442094" cy="249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4849195"/>
            <a:ext cx="2017439" cy="197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4" name="ZoneTexte 3"/>
          <p:cNvSpPr txBox="1"/>
          <p:nvPr/>
        </p:nvSpPr>
        <p:spPr>
          <a:xfrm>
            <a:off x="-11226" y="925613"/>
            <a:ext cx="1220322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200" i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Sole </a:t>
            </a:r>
            <a:r>
              <a:rPr lang="fr-FR" sz="2200" i="1" dirty="0">
                <a:solidFill>
                  <a:srgbClr val="645C5C"/>
                </a:solidFill>
                <a:latin typeface="Goudy Old Style" panose="02020502050305020303" pitchFamily="18" charset="0"/>
              </a:rPr>
              <a:t>credo : </a:t>
            </a:r>
            <a:r>
              <a:rPr lang="en-GB" sz="2200" i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timelessness</a:t>
            </a:r>
            <a:endParaRPr lang="en-GB" sz="2200" i="1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11226" y="4758425"/>
            <a:ext cx="12193452" cy="7352"/>
            <a:chOff x="-11226" y="4758425"/>
            <a:chExt cx="12193452" cy="7352"/>
          </a:xfrm>
        </p:grpSpPr>
        <p:cxnSp>
          <p:nvCxnSpPr>
            <p:cNvPr id="40" name="Connecteur droit 39"/>
            <p:cNvCxnSpPr/>
            <p:nvPr/>
          </p:nvCxnSpPr>
          <p:spPr>
            <a:xfrm>
              <a:off x="7315755" y="4758425"/>
              <a:ext cx="2443993" cy="0"/>
            </a:xfrm>
            <a:prstGeom prst="line">
              <a:avLst/>
            </a:prstGeom>
            <a:ln w="88900">
              <a:solidFill>
                <a:srgbClr val="93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-11226" y="4765627"/>
              <a:ext cx="2443993" cy="0"/>
            </a:xfrm>
            <a:prstGeom prst="line">
              <a:avLst/>
            </a:prstGeom>
            <a:ln w="88900">
              <a:solidFill>
                <a:srgbClr val="D0BC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9751281" y="4758425"/>
              <a:ext cx="1935894" cy="0"/>
            </a:xfrm>
            <a:prstGeom prst="line">
              <a:avLst/>
            </a:prstGeom>
            <a:ln w="88900">
              <a:solidFill>
                <a:srgbClr val="81C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862390" y="4758425"/>
              <a:ext cx="2453365" cy="0"/>
            </a:xfrm>
            <a:prstGeom prst="line">
              <a:avLst/>
            </a:prstGeom>
            <a:ln w="88900">
              <a:solidFill>
                <a:srgbClr val="C36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2427769" y="4765777"/>
              <a:ext cx="2443993" cy="0"/>
            </a:xfrm>
            <a:prstGeom prst="line">
              <a:avLst/>
            </a:prstGeom>
            <a:ln w="88900">
              <a:solidFill>
                <a:srgbClr val="9A7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2060036" y="4758425"/>
              <a:ext cx="122190" cy="4075"/>
            </a:xfrm>
            <a:prstGeom prst="line">
              <a:avLst/>
            </a:prstGeom>
            <a:ln w="88900">
              <a:solidFill>
                <a:srgbClr val="81C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11888586" y="4758425"/>
              <a:ext cx="122190" cy="4075"/>
            </a:xfrm>
            <a:prstGeom prst="line">
              <a:avLst/>
            </a:prstGeom>
            <a:ln w="88900">
              <a:solidFill>
                <a:srgbClr val="81C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11726661" y="4758425"/>
              <a:ext cx="122190" cy="4075"/>
            </a:xfrm>
            <a:prstGeom prst="line">
              <a:avLst/>
            </a:prstGeom>
            <a:ln w="88900">
              <a:solidFill>
                <a:srgbClr val="81C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36000"/>
            <a:ext cx="3150000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" y="-3169"/>
            <a:ext cx="12192000" cy="89280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Quality Charter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25" name="Espace réservé du contenu 3"/>
          <p:cNvSpPr txBox="1">
            <a:spLocks/>
          </p:cNvSpPr>
          <p:nvPr/>
        </p:nvSpPr>
        <p:spPr>
          <a:xfrm>
            <a:off x="0" y="1558800"/>
            <a:ext cx="12182342" cy="34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Our organisation and investments make us independent throughout the whole process, and allow us to meet our commitments.</a:t>
            </a:r>
            <a:r>
              <a:rPr lang="fr-FR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/>
            </a:r>
            <a:br>
              <a:rPr lang="fr-FR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</a:br>
            <a:endParaRPr lang="fr-FR" sz="18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9200" y="5540400"/>
            <a:ext cx="1517518" cy="9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9" name="ZoneTexte 8"/>
          <p:cNvSpPr txBox="1"/>
          <p:nvPr/>
        </p:nvSpPr>
        <p:spPr>
          <a:xfrm>
            <a:off x="-3" y="92520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Independence and Reactivity</a:t>
            </a:r>
            <a:endParaRPr lang="en-GB" sz="2200" i="1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884128" y="4543200"/>
            <a:ext cx="5559504" cy="31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5- Packing and releasing within the allowed time</a:t>
            </a:r>
            <a:endParaRPr lang="en-GB" sz="18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00" y="5493600"/>
            <a:ext cx="1447200" cy="108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00" y="5497200"/>
            <a:ext cx="1425600" cy="106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6" name="Espace réservé du contenu 3"/>
          <p:cNvSpPr txBox="1">
            <a:spLocks/>
          </p:cNvSpPr>
          <p:nvPr/>
        </p:nvSpPr>
        <p:spPr>
          <a:xfrm>
            <a:off x="1884127" y="2383199"/>
            <a:ext cx="7234759" cy="31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1- Planting and growing </a:t>
            </a:r>
            <a:r>
              <a:rPr lang="en-GB" sz="18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 single variety Melon B. </a:t>
            </a: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on gneiss slopes</a:t>
            </a:r>
            <a:endParaRPr lang="en-GB" sz="1800" b="1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17" name="Espace réservé du contenu 3"/>
          <p:cNvSpPr txBox="1">
            <a:spLocks/>
          </p:cNvSpPr>
          <p:nvPr/>
        </p:nvSpPr>
        <p:spPr>
          <a:xfrm>
            <a:off x="1884128" y="2923199"/>
            <a:ext cx="10298214" cy="31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2- Harvesting </a:t>
            </a:r>
            <a:r>
              <a:rPr lang="en-GB" sz="18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at appropriate maturity </a:t>
            </a: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to reveal the fine aromas of the AOC Muscadet Sèvre et Maine</a:t>
            </a:r>
            <a:endParaRPr lang="en-GB" sz="1800" b="1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1884128" y="3463200"/>
            <a:ext cx="9741476" cy="31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3- Making wine and maturing </a:t>
            </a:r>
            <a:r>
              <a:rPr lang="en-GB" sz="18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“on lees” </a:t>
            </a: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in underground tanks </a:t>
            </a:r>
          </a:p>
        </p:txBody>
      </p:sp>
      <p:sp>
        <p:nvSpPr>
          <p:cNvPr id="19" name="Espace réservé du contenu 3"/>
          <p:cNvSpPr txBox="1">
            <a:spLocks/>
          </p:cNvSpPr>
          <p:nvPr/>
        </p:nvSpPr>
        <p:spPr>
          <a:xfrm>
            <a:off x="1884128" y="4003200"/>
            <a:ext cx="3401988" cy="31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4- Bottling at the Domaine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5281200"/>
            <a:ext cx="986777" cy="151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28" y="5495085"/>
            <a:ext cx="1675993" cy="107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36000"/>
            <a:ext cx="3150000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" y="-3169"/>
            <a:ext cx="12192000" cy="892800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  <a:t>AOC Muscadet Sèvre et Maine sur Lie</a:t>
            </a:r>
            <a:b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</a:br>
            <a: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  <a:t>« Le </a:t>
            </a:r>
            <a:r>
              <a:rPr lang="fr-FR" sz="2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Per </a:t>
            </a:r>
            <a: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  <a:t>son Pain »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0" y="4196744"/>
            <a:ext cx="12192000" cy="239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latin typeface="Goudy Old Style" panose="02020502050305020303" pitchFamily="18" charset="0"/>
              </a:rPr>
              <a:t> </a:t>
            </a:r>
          </a:p>
          <a:p>
            <a:pPr marL="0" indent="0">
              <a:buNone/>
            </a:pPr>
            <a:endParaRPr lang="fr-FR" sz="1800" dirty="0">
              <a:latin typeface="Goudy Old Style" panose="020205020503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16866" y="1714087"/>
            <a:ext cx="7759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	 </a:t>
            </a:r>
          </a:p>
          <a:p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«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Goudy Old Style" panose="02020502050305020303" pitchFamily="18" charset="0"/>
              </a:rPr>
              <a:t> </a:t>
            </a:r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Le </a:t>
            </a:r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Per </a:t>
            </a:r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son Pain »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is our best-seller.</a:t>
            </a:r>
          </a:p>
          <a:p>
            <a:endParaRPr lang="fr-FR" sz="1400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In the past, farmers used to work hard on the poor soil of the plot named « Le Perd son Pain », but harvested very little : they were “losing their bread”. Nowadays, the vine is flourishing thanks to deep rooting.</a:t>
            </a:r>
          </a:p>
          <a:p>
            <a:endParaRPr lang="fr-FR" sz="1400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This pebbly gneiss soil suits the </a:t>
            </a:r>
            <a:r>
              <a:rPr lang="en-GB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Melon B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 grape </a:t>
            </a:r>
            <a:r>
              <a:rPr lang="en-GB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variety,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which is first mechanically harvested.</a:t>
            </a:r>
          </a:p>
          <a:p>
            <a:endParaRPr lang="fr-FR" sz="1400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 robe is light and brilliant yellow.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Winemaking “on lees” reveals harmonious fresh fruit aromas and crisp </a:t>
            </a:r>
            <a:r>
              <a:rPr lang="en-GB" sz="1400" dirty="0" err="1" smtClean="0">
                <a:solidFill>
                  <a:srgbClr val="645C5C"/>
                </a:solidFill>
                <a:latin typeface="Goudy Old Style" panose="02020502050305020303" pitchFamily="18" charset="0"/>
              </a:rPr>
              <a:t>minerality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“Le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Per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son Pain” is naturally fruity, elegant and delicately iodized.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83333" y="5016783"/>
            <a:ext cx="43503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Wine area: Val de Loire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Type of  wine: dry white wine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Grape Variety: 100 % Melon B.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Winemaking: on lees for at least 8 months</a:t>
            </a:r>
          </a:p>
          <a:p>
            <a:r>
              <a:rPr lang="en-GB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Alc. Vol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.: 12 %</a:t>
            </a:r>
            <a:endParaRPr lang="en-GB" sz="14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80645" y="5044158"/>
            <a:ext cx="448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75 cl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bottle</a:t>
            </a:r>
          </a:p>
          <a:p>
            <a:pPr algn="r"/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Case of 6 or 12 bottles</a:t>
            </a:r>
          </a:p>
        </p:txBody>
      </p:sp>
      <p:pic>
        <p:nvPicPr>
          <p:cNvPr id="11" name="Image 10" descr="Le Perd son Pain 20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75" y="3750895"/>
            <a:ext cx="944280" cy="94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00" y="2812382"/>
            <a:ext cx="1004436" cy="9303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00" y="1771200"/>
            <a:ext cx="991762" cy="102581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36000"/>
            <a:ext cx="3150000" cy="814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1238400"/>
            <a:ext cx="1461600" cy="55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" y="-3169"/>
            <a:ext cx="12192000" cy="892800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  <a:t>AOC Muscadet Sèvre et Maine sur Lie</a:t>
            </a:r>
            <a:b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</a:br>
            <a: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  <a:t>« Le Saint Versant </a:t>
            </a:r>
            <a:r>
              <a:rPr lang="fr-FR" sz="2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»</a:t>
            </a:r>
            <a:endParaRPr lang="fr-FR" sz="24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0" y="4196744"/>
            <a:ext cx="12192000" cy="239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latin typeface="Goudy Old Style" panose="02020502050305020303" pitchFamily="18" charset="0"/>
              </a:rPr>
              <a:t> </a:t>
            </a:r>
          </a:p>
          <a:p>
            <a:pPr marL="0" indent="0">
              <a:buNone/>
            </a:pPr>
            <a:endParaRPr lang="fr-FR" sz="1800" dirty="0">
              <a:latin typeface="Goudy Old Style" panose="020205020503050203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25333" y="1606942"/>
            <a:ext cx="78824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	 </a:t>
            </a:r>
          </a:p>
          <a:p>
            <a:endParaRPr lang="fr-FR" sz="1400" dirty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“Le Saint Versant”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is made from vines around </a:t>
            </a:r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70 years old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</a:t>
            </a:r>
          </a:p>
          <a:p>
            <a:endParaRPr lang="fr-FR" sz="1400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These vines are particularly well exposed. Combined with low-volume production, grape ripening is perfect.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Gneiss subsoils and upper layers of clay give this Muscadet a distinguished </a:t>
            </a:r>
            <a:r>
              <a:rPr lang="en-GB" sz="1400" b="1" dirty="0" err="1" smtClean="0">
                <a:solidFill>
                  <a:srgbClr val="645C5C"/>
                </a:solidFill>
                <a:latin typeface="Goudy Old Style" panose="02020502050305020303" pitchFamily="18" charset="0"/>
              </a:rPr>
              <a:t>minerality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. 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Following manual harvesting, winemaking is carried out </a:t>
            </a:r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traditionally “on lees”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, in underground tanks.</a:t>
            </a:r>
          </a:p>
          <a:p>
            <a:endParaRPr lang="fr-FR" sz="1400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This wine is light and crystalline yellow.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Mineral smell reveals </a:t>
            </a:r>
            <a:r>
              <a:rPr lang="en-GB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fine aromas of white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flowers.</a:t>
            </a:r>
          </a:p>
          <a:p>
            <a:endParaRPr lang="en-GB" sz="1400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When tasting, this Muscadet is well-balanced, with a rich fruity elegance, and a hint of freshness.</a:t>
            </a:r>
          </a:p>
          <a:p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“Le Saint Versant”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is recognizable by its persistency.</a:t>
            </a:r>
            <a:r>
              <a:rPr lang="fr-FR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 </a:t>
            </a:r>
            <a:endParaRPr lang="fr-FR" sz="1400" i="1" dirty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fr-FR" sz="1400" i="1" dirty="0">
                <a:solidFill>
                  <a:srgbClr val="645C5C"/>
                </a:solidFill>
                <a:latin typeface="Goudy Old Style" panose="02020502050305020303" pitchFamily="18" charset="0"/>
              </a:rPr>
              <a:t>	</a:t>
            </a:r>
            <a:endParaRPr lang="fr-FR" sz="14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8" name="Image 7" descr="Les Trois Versants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00" y="1771200"/>
            <a:ext cx="1144905" cy="11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080800" y="5043600"/>
            <a:ext cx="448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75 cl bottle</a:t>
            </a:r>
          </a:p>
          <a:p>
            <a:pPr algn="r"/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Case of 6 or 12 bottles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82400" y="5018400"/>
            <a:ext cx="434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Wine area: Val de Loire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Type of wine: dry white wine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Grape variety: 100 % Melon B.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Winemaking: on lees for at least 10 months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Alc. Vol.: 12 %</a:t>
            </a:r>
            <a:endParaRPr lang="en-GB" sz="14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1263600"/>
            <a:ext cx="1461600" cy="54490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36000"/>
            <a:ext cx="3150000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" y="-3169"/>
            <a:ext cx="12192000" cy="892800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AOC </a:t>
            </a:r>
            <a: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  <a:t>Muscadet Sèvre et </a:t>
            </a:r>
            <a:r>
              <a:rPr lang="fr-FR" sz="2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Maine</a:t>
            </a:r>
            <a:br>
              <a:rPr lang="fr-FR" sz="2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</a:br>
            <a:r>
              <a:rPr lang="fr-FR" sz="2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«</a:t>
            </a:r>
            <a:r>
              <a:rPr lang="fr-FR" sz="2400" dirty="0">
                <a:solidFill>
                  <a:srgbClr val="645C5C"/>
                </a:solidFill>
                <a:latin typeface="Goudy Old Style" panose="02020502050305020303" pitchFamily="18" charset="0"/>
              </a:rPr>
              <a:t> Le Rochils »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0" y="4196744"/>
            <a:ext cx="12192000" cy="239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latin typeface="Goudy Old Style" panose="02020502050305020303" pitchFamily="18" charset="0"/>
              </a:rPr>
              <a:t> </a:t>
            </a:r>
          </a:p>
          <a:p>
            <a:pPr marL="0" indent="0">
              <a:buNone/>
            </a:pPr>
            <a:endParaRPr lang="fr-FR" sz="18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Monnières-St Fiac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0" y="1268249"/>
            <a:ext cx="1461600" cy="54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47534" y="1362075"/>
            <a:ext cx="78443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	 </a:t>
            </a:r>
          </a:p>
          <a:p>
            <a:endParaRPr lang="fr-FR" sz="1400" dirty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 “Cru” </a:t>
            </a:r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Monnières - Saint Fiacre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 is in the process of becoming a “Communal” appellation of Muscadet 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 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 plot named « </a:t>
            </a:r>
            <a:r>
              <a:rPr lang="en-GB" sz="1400" b="1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Le Rochils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 » has been selected among the best gneiss slopes, located between the rivers Sèvre and Maine. </a:t>
            </a:r>
          </a:p>
          <a:p>
            <a:endParaRPr lang="en-GB" sz="1400" dirty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This soil gives low yields. Advanced ripeness</a:t>
            </a:r>
            <a:r>
              <a:rPr lang="en-GB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 </a:t>
            </a:r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is pursued.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Grapes are harvested and </a:t>
            </a:r>
            <a:r>
              <a:rPr lang="en-GB" sz="1400" dirty="0">
                <a:solidFill>
                  <a:srgbClr val="645C5C"/>
                </a:solidFill>
                <a:latin typeface="Goudy Old Style" panose="02020502050305020303" pitchFamily="18" charset="0"/>
              </a:rPr>
              <a:t>sorted manually.</a:t>
            </a:r>
            <a:endParaRPr lang="en-GB" sz="1400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Long fermentation and maturing with stirring enhance the aroma profile.</a:t>
            </a:r>
          </a:p>
          <a:p>
            <a:endParaRPr lang="en-GB" sz="1400" dirty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When tasting, “Monnières - Saint Fiacre” offers generous structure and mineral complexity.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 robe is delicate gold yellow.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 smell of ripe fruits promises great consistency.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The palate is ample, with a rich balance, bringing out a refined and powerful terroir.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 </a:t>
            </a:r>
            <a:endParaRPr lang="en-GB" sz="1400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00" y="1771200"/>
            <a:ext cx="1200150" cy="14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80799" y="5043600"/>
            <a:ext cx="448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75 cl bottle</a:t>
            </a:r>
          </a:p>
          <a:p>
            <a:pPr algn="r"/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Case of 6 or 12 bottles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82400" y="5018400"/>
            <a:ext cx="434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Wine area: Val de Loire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Type of wine: dry white wine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Grape variety: 100 % Melon B.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Winemaking: on lees for at least 30 months</a:t>
            </a:r>
          </a:p>
          <a:p>
            <a:r>
              <a:rPr lang="en-GB" sz="1400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Alc. Vol.: 12 %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" y="36000"/>
            <a:ext cx="3150000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" y="0"/>
            <a:ext cx="12191999" cy="1810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0" y="93600"/>
            <a:ext cx="5832000" cy="150877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80752" y="2906208"/>
            <a:ext cx="5231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Dominique Martin - </a:t>
            </a:r>
            <a:r>
              <a:rPr lang="en-GB" dirty="0">
                <a:solidFill>
                  <a:srgbClr val="645C5C"/>
                </a:solidFill>
                <a:latin typeface="Goudy Old Style" panose="02020502050305020303" pitchFamily="18" charset="0"/>
              </a:rPr>
              <a:t>Owner Vigneron</a:t>
            </a:r>
            <a:endParaRPr lang="en-GB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Karine Lequien - Export Manager</a:t>
            </a:r>
          </a:p>
          <a:p>
            <a:pPr algn="ctr"/>
            <a:endParaRPr lang="fr-FR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fr-FR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6 rue de la Garnière</a:t>
            </a:r>
          </a:p>
          <a:p>
            <a:pPr algn="ctr"/>
            <a:r>
              <a:rPr lang="fr-FR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La Hautière</a:t>
            </a:r>
          </a:p>
          <a:p>
            <a:pPr algn="ctr"/>
            <a:r>
              <a:rPr lang="fr-FR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44690 Saint Fiacre sur Maine</a:t>
            </a:r>
          </a:p>
          <a:p>
            <a:pPr algn="ctr"/>
            <a:r>
              <a:rPr lang="fr-FR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France</a:t>
            </a:r>
          </a:p>
          <a:p>
            <a:pPr algn="ctr"/>
            <a:endParaRPr lang="fr-FR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fr-FR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Tel : +33 (0)2 40 54 81 49</a:t>
            </a:r>
          </a:p>
          <a:p>
            <a:pPr algn="ctr"/>
            <a:r>
              <a:rPr lang="fr-FR" dirty="0" err="1" smtClean="0">
                <a:solidFill>
                  <a:srgbClr val="645C5C"/>
                </a:solidFill>
                <a:latin typeface="Goudy Old Style" panose="02020502050305020303" pitchFamily="18" charset="0"/>
              </a:rPr>
              <a:t>export@martin-bernard.com</a:t>
            </a:r>
            <a:endParaRPr lang="fr-FR" dirty="0" smtClean="0">
              <a:solidFill>
                <a:srgbClr val="645C5C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fr-FR" dirty="0" smtClean="0">
                <a:solidFill>
                  <a:srgbClr val="645C5C"/>
                </a:solidFill>
                <a:latin typeface="Goudy Old Style" panose="02020502050305020303" pitchFamily="18" charset="0"/>
              </a:rPr>
              <a:t>www.martin-bernard.com</a:t>
            </a:r>
            <a:endParaRPr lang="fr-FR" dirty="0">
              <a:solidFill>
                <a:srgbClr val="645C5C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97" y="2004235"/>
            <a:ext cx="5998157" cy="4635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068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5204</TotalTime>
  <Words>440</Words>
  <Application>Microsoft Office PowerPoint</Application>
  <PresentationFormat>Grand écran</PresentationFormat>
  <Paragraphs>112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Goudy Old Style</vt:lpstr>
      <vt:lpstr>Wingdings</vt:lpstr>
      <vt:lpstr>Thème Office</vt:lpstr>
      <vt:lpstr>Présentation PowerPoint</vt:lpstr>
      <vt:lpstr>Présentation PowerPoint</vt:lpstr>
      <vt:lpstr>History</vt:lpstr>
      <vt:lpstr>Quality Charter</vt:lpstr>
      <vt:lpstr>AOC Muscadet Sèvre et Maine sur Lie « Le Per son Pain »</vt:lpstr>
      <vt:lpstr>AOC Muscadet Sèvre et Maine sur Lie « Le Saint Versant »</vt:lpstr>
      <vt:lpstr>AOC Muscadet Sèvre et Maine « Le Rochils »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 Martin</dc:title>
  <dc:creator>Annick Martin</dc:creator>
  <cp:lastModifiedBy>Annick Martin</cp:lastModifiedBy>
  <cp:revision>308</cp:revision>
  <dcterms:created xsi:type="dcterms:W3CDTF">2018-01-09T15:12:23Z</dcterms:created>
  <dcterms:modified xsi:type="dcterms:W3CDTF">2018-07-06T14:25:24Z</dcterms:modified>
</cp:coreProperties>
</file>